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269" r:id="rId5"/>
    <p:sldId id="273" r:id="rId6"/>
    <p:sldId id="271" r:id="rId7"/>
  </p:sldIdLst>
  <p:sldSz cx="9144000" cy="6858000" type="screen4x3"/>
  <p:notesSz cx="6794500" cy="9906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9">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034EE8-C5D4-421A-8148-A0E0F7AB1D6A}" v="2" dt="2021-03-26T11:16:49.7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26"/>
      </p:cViewPr>
      <p:guideLst>
        <p:guide orient="horz" pos="119"/>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48100" y="0"/>
            <a:ext cx="2944813" cy="496888"/>
          </a:xfrm>
          <a:prstGeom prst="rect">
            <a:avLst/>
          </a:prstGeom>
        </p:spPr>
        <p:txBody>
          <a:bodyPr vert="horz" lIns="91440" tIns="45720" rIns="91440" bIns="45720" rtlCol="0"/>
          <a:lstStyle>
            <a:lvl1pPr algn="r">
              <a:defRPr sz="1200"/>
            </a:lvl1pPr>
          </a:lstStyle>
          <a:p>
            <a:fld id="{C394F964-7EB9-4112-844B-1A5589104C39}" type="datetimeFigureOut">
              <a:rPr lang="nb-NO" smtClean="0"/>
              <a:t>22.06.2021</a:t>
            </a:fld>
            <a:endParaRPr lang="nb-NO"/>
          </a:p>
        </p:txBody>
      </p:sp>
      <p:sp>
        <p:nvSpPr>
          <p:cNvPr id="4" name="Plassholder for lysbilde 3"/>
          <p:cNvSpPr>
            <a:spLocks noGrp="1" noRot="1" noChangeAspect="1"/>
          </p:cNvSpPr>
          <p:nvPr>
            <p:ph type="sldImg" idx="2"/>
          </p:nvPr>
        </p:nvSpPr>
        <p:spPr>
          <a:xfrm>
            <a:off x="1168400" y="1238250"/>
            <a:ext cx="4457700" cy="3343275"/>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450" y="4767263"/>
            <a:ext cx="5435600" cy="3900487"/>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409113"/>
            <a:ext cx="2944813" cy="4968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48100" y="9409113"/>
            <a:ext cx="2944813" cy="496887"/>
          </a:xfrm>
          <a:prstGeom prst="rect">
            <a:avLst/>
          </a:prstGeom>
        </p:spPr>
        <p:txBody>
          <a:bodyPr vert="horz" lIns="91440" tIns="45720" rIns="91440" bIns="45720" rtlCol="0" anchor="b"/>
          <a:lstStyle>
            <a:lvl1pPr algn="r">
              <a:defRPr sz="1200"/>
            </a:lvl1pPr>
          </a:lstStyle>
          <a:p>
            <a:fld id="{A708E433-36A6-408B-89A5-2539478896D3}" type="slidenum">
              <a:rPr lang="nb-NO" smtClean="0"/>
              <a:t>‹#›</a:t>
            </a:fld>
            <a:endParaRPr lang="nb-NO"/>
          </a:p>
        </p:txBody>
      </p:sp>
    </p:spTree>
    <p:extLst>
      <p:ext uri="{BB962C8B-B14F-4D97-AF65-F5344CB8AC3E}">
        <p14:creationId xmlns:p14="http://schemas.microsoft.com/office/powerpoint/2010/main" val="2927335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A708E433-36A6-408B-89A5-2539478896D3}" type="slidenum">
              <a:rPr lang="nb-NO" smtClean="0"/>
              <a:t>2</a:t>
            </a:fld>
            <a:endParaRPr lang="nb-NO"/>
          </a:p>
        </p:txBody>
      </p:sp>
    </p:spTree>
    <p:extLst>
      <p:ext uri="{BB962C8B-B14F-4D97-AF65-F5344CB8AC3E}">
        <p14:creationId xmlns:p14="http://schemas.microsoft.com/office/powerpoint/2010/main" val="2633838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A708E433-36A6-408B-89A5-2539478896D3}" type="slidenum">
              <a:rPr lang="nb-NO" smtClean="0"/>
              <a:t>3</a:t>
            </a:fld>
            <a:endParaRPr lang="nb-NO"/>
          </a:p>
        </p:txBody>
      </p:sp>
    </p:spTree>
    <p:extLst>
      <p:ext uri="{BB962C8B-B14F-4D97-AF65-F5344CB8AC3E}">
        <p14:creationId xmlns:p14="http://schemas.microsoft.com/office/powerpoint/2010/main" val="4072742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nb-N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nb-NO"/>
          </a:p>
        </p:txBody>
      </p:sp>
      <p:sp>
        <p:nvSpPr>
          <p:cNvPr id="4" name="Date Placeholder 3"/>
          <p:cNvSpPr>
            <a:spLocks noGrp="1"/>
          </p:cNvSpPr>
          <p:nvPr>
            <p:ph type="dt" sz="half" idx="10"/>
          </p:nvPr>
        </p:nvSpPr>
        <p:spPr/>
        <p:txBody>
          <a:bodyPr/>
          <a:lstStyle/>
          <a:p>
            <a:fld id="{105B3512-C2D7-45B8-88A7-ED77321B4B0F}" type="datetimeFigureOut">
              <a:rPr lang="nb-NO" smtClean="0"/>
              <a:pPr/>
              <a:t>22.06.2021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F14BA9D-CD64-4424-9BBC-84A127412E9E}" type="slidenum">
              <a:rPr lang="nb-NO" smtClean="0"/>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p:cNvSpPr>
            <a:spLocks noGrp="1"/>
          </p:cNvSpPr>
          <p:nvPr>
            <p:ph type="dt" sz="half" idx="10"/>
          </p:nvPr>
        </p:nvSpPr>
        <p:spPr/>
        <p:txBody>
          <a:bodyPr/>
          <a:lstStyle/>
          <a:p>
            <a:fld id="{105B3512-C2D7-45B8-88A7-ED77321B4B0F}" type="datetimeFigureOut">
              <a:rPr lang="nb-NO" smtClean="0"/>
              <a:pPr/>
              <a:t>22.06.2021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F14BA9D-CD64-4424-9BBC-84A127412E9E}" type="slidenum">
              <a:rPr lang="nb-NO" smtClean="0"/>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nb-N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p:cNvSpPr>
            <a:spLocks noGrp="1"/>
          </p:cNvSpPr>
          <p:nvPr>
            <p:ph type="dt" sz="half" idx="10"/>
          </p:nvPr>
        </p:nvSpPr>
        <p:spPr/>
        <p:txBody>
          <a:bodyPr/>
          <a:lstStyle/>
          <a:p>
            <a:fld id="{105B3512-C2D7-45B8-88A7-ED77321B4B0F}" type="datetimeFigureOut">
              <a:rPr lang="nb-NO" smtClean="0"/>
              <a:pPr/>
              <a:t>22.06.2021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F14BA9D-CD64-4424-9BBC-84A127412E9E}" type="slidenum">
              <a:rPr lang="nb-NO" smtClean="0"/>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p:cNvSpPr>
            <a:spLocks noGrp="1"/>
          </p:cNvSpPr>
          <p:nvPr>
            <p:ph type="dt" sz="half" idx="10"/>
          </p:nvPr>
        </p:nvSpPr>
        <p:spPr/>
        <p:txBody>
          <a:bodyPr/>
          <a:lstStyle/>
          <a:p>
            <a:fld id="{105B3512-C2D7-45B8-88A7-ED77321B4B0F}" type="datetimeFigureOut">
              <a:rPr lang="nb-NO" smtClean="0"/>
              <a:pPr/>
              <a:t>22.06.2021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F14BA9D-CD64-4424-9BBC-84A127412E9E}" type="slidenum">
              <a:rPr lang="nb-NO" smtClean="0"/>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5B3512-C2D7-45B8-88A7-ED77321B4B0F}" type="datetimeFigureOut">
              <a:rPr lang="nb-NO" smtClean="0"/>
              <a:pPr/>
              <a:t>22.06.2021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F14BA9D-CD64-4424-9BBC-84A127412E9E}" type="slidenum">
              <a:rPr lang="nb-NO" smtClean="0"/>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Date Placeholder 4"/>
          <p:cNvSpPr>
            <a:spLocks noGrp="1"/>
          </p:cNvSpPr>
          <p:nvPr>
            <p:ph type="dt" sz="half" idx="10"/>
          </p:nvPr>
        </p:nvSpPr>
        <p:spPr/>
        <p:txBody>
          <a:bodyPr/>
          <a:lstStyle/>
          <a:p>
            <a:fld id="{105B3512-C2D7-45B8-88A7-ED77321B4B0F}" type="datetimeFigureOut">
              <a:rPr lang="nb-NO" smtClean="0"/>
              <a:pPr/>
              <a:t>22.06.2021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EF14BA9D-CD64-4424-9BBC-84A127412E9E}" type="slidenum">
              <a:rPr lang="nb-NO" smtClean="0"/>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7" name="Date Placeholder 6"/>
          <p:cNvSpPr>
            <a:spLocks noGrp="1"/>
          </p:cNvSpPr>
          <p:nvPr>
            <p:ph type="dt" sz="half" idx="10"/>
          </p:nvPr>
        </p:nvSpPr>
        <p:spPr/>
        <p:txBody>
          <a:bodyPr/>
          <a:lstStyle/>
          <a:p>
            <a:fld id="{105B3512-C2D7-45B8-88A7-ED77321B4B0F}" type="datetimeFigureOut">
              <a:rPr lang="nb-NO" smtClean="0"/>
              <a:pPr/>
              <a:t>22.06.2021</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EF14BA9D-CD64-4424-9BBC-84A127412E9E}" type="slidenum">
              <a:rPr lang="nb-NO" smtClean="0"/>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Date Placeholder 2"/>
          <p:cNvSpPr>
            <a:spLocks noGrp="1"/>
          </p:cNvSpPr>
          <p:nvPr>
            <p:ph type="dt" sz="half" idx="10"/>
          </p:nvPr>
        </p:nvSpPr>
        <p:spPr/>
        <p:txBody>
          <a:bodyPr/>
          <a:lstStyle/>
          <a:p>
            <a:fld id="{105B3512-C2D7-45B8-88A7-ED77321B4B0F}" type="datetimeFigureOut">
              <a:rPr lang="nb-NO" smtClean="0"/>
              <a:pPr/>
              <a:t>22.06.2021</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EF14BA9D-CD64-4424-9BBC-84A127412E9E}" type="slidenum">
              <a:rPr lang="nb-NO" smtClean="0"/>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5B3512-C2D7-45B8-88A7-ED77321B4B0F}" type="datetimeFigureOut">
              <a:rPr lang="nb-NO" smtClean="0"/>
              <a:pPr/>
              <a:t>22.06.2021</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EF14BA9D-CD64-4424-9BBC-84A127412E9E}" type="slidenum">
              <a:rPr lang="nb-NO" smtClean="0"/>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5B3512-C2D7-45B8-88A7-ED77321B4B0F}" type="datetimeFigureOut">
              <a:rPr lang="nb-NO" smtClean="0"/>
              <a:pPr/>
              <a:t>22.06.2021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EF14BA9D-CD64-4424-9BBC-84A127412E9E}" type="slidenum">
              <a:rPr lang="nb-NO" smtClean="0"/>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5B3512-C2D7-45B8-88A7-ED77321B4B0F}" type="datetimeFigureOut">
              <a:rPr lang="nb-NO" smtClean="0"/>
              <a:pPr/>
              <a:t>22.06.2021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EF14BA9D-CD64-4424-9BBC-84A127412E9E}" type="slidenum">
              <a:rPr lang="nb-NO" smtClean="0"/>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nb-N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5B3512-C2D7-45B8-88A7-ED77321B4B0F}" type="datetimeFigureOut">
              <a:rPr lang="nb-NO" smtClean="0"/>
              <a:pPr/>
              <a:t>22.06.2021</a:t>
            </a:fld>
            <a:endParaRPr lang="nb-N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14BA9D-CD64-4424-9BBC-84A127412E9E}" type="slidenum">
              <a:rPr lang="nb-NO" smtClean="0"/>
              <a:pPr/>
              <a:t>‹#›</a:t>
            </a:fld>
            <a:endParaRPr 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ost@nce-manufacturing.no"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392"/>
            <a:ext cx="7772400" cy="1470025"/>
          </a:xfrm>
        </p:spPr>
        <p:txBody>
          <a:bodyPr>
            <a:normAutofit/>
          </a:bodyPr>
          <a:lstStyle/>
          <a:p>
            <a:r>
              <a:rPr lang="nb-NO" sz="4000" dirty="0">
                <a:solidFill>
                  <a:schemeClr val="tx1">
                    <a:lumMod val="50000"/>
                    <a:lumOff val="50000"/>
                  </a:schemeClr>
                </a:solidFill>
              </a:rPr>
              <a:t>Årets Bærekraftprosjekt</a:t>
            </a:r>
          </a:p>
        </p:txBody>
      </p:sp>
      <p:sp>
        <p:nvSpPr>
          <p:cNvPr id="3" name="Subtitle 2"/>
          <p:cNvSpPr>
            <a:spLocks noGrp="1"/>
          </p:cNvSpPr>
          <p:nvPr>
            <p:ph type="subTitle" idx="1"/>
          </p:nvPr>
        </p:nvSpPr>
        <p:spPr>
          <a:xfrm>
            <a:off x="1312309" y="1011538"/>
            <a:ext cx="6584776" cy="387299"/>
          </a:xfrm>
        </p:spPr>
        <p:txBody>
          <a:bodyPr>
            <a:noAutofit/>
          </a:bodyPr>
          <a:lstStyle/>
          <a:p>
            <a:r>
              <a:rPr lang="nb-NO" sz="1600" dirty="0">
                <a:effectLst>
                  <a:outerShdw blurRad="38100" dist="38100" dir="2700000" algn="tl">
                    <a:srgbClr val="000000">
                      <a:alpha val="43137"/>
                    </a:srgbClr>
                  </a:outerShdw>
                </a:effectLst>
              </a:rPr>
              <a:t>Søknad til «Årets Bærekraftprosjekt» under Industriprisen 2021</a:t>
            </a:r>
          </a:p>
          <a:p>
            <a:endParaRPr lang="nb-NO" sz="1200" dirty="0"/>
          </a:p>
        </p:txBody>
      </p:sp>
      <p:pic>
        <p:nvPicPr>
          <p:cNvPr id="6" name="Bilde 5">
            <a:extLst>
              <a:ext uri="{FF2B5EF4-FFF2-40B4-BE49-F238E27FC236}">
                <a16:creationId xmlns:a16="http://schemas.microsoft.com/office/drawing/2014/main" id="{EFE1CCF4-2DAA-4E5D-90A7-1C15662AD9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1" y="-25331"/>
            <a:ext cx="1537374" cy="1537374"/>
          </a:xfrm>
          <a:prstGeom prst="rect">
            <a:avLst/>
          </a:prstGeom>
        </p:spPr>
      </p:pic>
      <p:pic>
        <p:nvPicPr>
          <p:cNvPr id="12" name="Bilde 11">
            <a:extLst>
              <a:ext uri="{FF2B5EF4-FFF2-40B4-BE49-F238E27FC236}">
                <a16:creationId xmlns:a16="http://schemas.microsoft.com/office/drawing/2014/main" id="{8AB19ED7-EE66-419F-9B96-6C463FC344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6335" y="0"/>
            <a:ext cx="1537374" cy="1537374"/>
          </a:xfrm>
          <a:prstGeom prst="rect">
            <a:avLst/>
          </a:prstGeom>
        </p:spPr>
      </p:pic>
      <p:sp>
        <p:nvSpPr>
          <p:cNvPr id="7" name="TekstSylinder 6">
            <a:extLst>
              <a:ext uri="{FF2B5EF4-FFF2-40B4-BE49-F238E27FC236}">
                <a16:creationId xmlns:a16="http://schemas.microsoft.com/office/drawing/2014/main" id="{77F60A0E-46C1-4A73-8B0D-67AC6F190B85}"/>
              </a:ext>
            </a:extLst>
          </p:cNvPr>
          <p:cNvSpPr txBox="1"/>
          <p:nvPr/>
        </p:nvSpPr>
        <p:spPr>
          <a:xfrm>
            <a:off x="991266" y="1636766"/>
            <a:ext cx="7397157" cy="5816977"/>
          </a:xfrm>
          <a:prstGeom prst="rect">
            <a:avLst/>
          </a:prstGeom>
          <a:noFill/>
        </p:spPr>
        <p:txBody>
          <a:bodyPr wrap="square" rtlCol="0">
            <a:spAutoFit/>
          </a:bodyPr>
          <a:lstStyle/>
          <a:p>
            <a:r>
              <a:rPr lang="nb-NO" sz="1200" b="1" dirty="0">
                <a:solidFill>
                  <a:schemeClr val="tx1">
                    <a:lumMod val="50000"/>
                    <a:lumOff val="50000"/>
                  </a:schemeClr>
                </a:solidFill>
              </a:rPr>
              <a:t>Har din bedrift jobbet med et bærekraftprosjekt som har utmerket seg?</a:t>
            </a:r>
            <a:br>
              <a:rPr lang="nb-NO" sz="1200" dirty="0">
                <a:solidFill>
                  <a:schemeClr val="tx1">
                    <a:lumMod val="50000"/>
                    <a:lumOff val="50000"/>
                  </a:schemeClr>
                </a:solidFill>
              </a:rPr>
            </a:br>
            <a:r>
              <a:rPr lang="nb-NO" sz="1200" dirty="0">
                <a:solidFill>
                  <a:schemeClr val="tx1">
                    <a:lumMod val="50000"/>
                    <a:lumOff val="50000"/>
                  </a:schemeClr>
                </a:solidFill>
              </a:rPr>
              <a:t>Industribedriftene i Innlandet er gode på kontinuerlige forbedringer, det er derfor vi er konkurransedyktige. Interne forbedringer av produkter, prosesser eller organisasjonen kan som oftest vise en bærekraftig utvikling av selskapet. Et forbedringsprosjekt som gjør dere mer miljøvennlige, skaper et bedre arbeidsmiljø for de ansatte, og som samtidig gjør bedriften mer økonomisk lønnsom. Det er et eksempel på bærekraftig utvikling.</a:t>
            </a:r>
          </a:p>
          <a:p>
            <a:r>
              <a:rPr lang="nb-NO" sz="1200" b="1" dirty="0">
                <a:solidFill>
                  <a:schemeClr val="tx1">
                    <a:lumMod val="50000"/>
                    <a:lumOff val="50000"/>
                  </a:schemeClr>
                </a:solidFill>
              </a:rPr>
              <a:t>Om prisen</a:t>
            </a:r>
            <a:br>
              <a:rPr lang="nb-NO" sz="1200" dirty="0">
                <a:solidFill>
                  <a:schemeClr val="tx1">
                    <a:lumMod val="50000"/>
                    <a:lumOff val="50000"/>
                  </a:schemeClr>
                </a:solidFill>
              </a:rPr>
            </a:br>
            <a:r>
              <a:rPr lang="nb-NO" sz="1200" dirty="0">
                <a:solidFill>
                  <a:schemeClr val="tx1">
                    <a:lumMod val="50000"/>
                    <a:lumOff val="50000"/>
                  </a:schemeClr>
                </a:solidFill>
              </a:rPr>
              <a:t>Industriprisen skal løfte entusiasmen og stoltheten til alle de som bidrar til utvikling og vekst i sine bedrifter. Prisene skal gå til personer som jobber i industribedriftene i Innlandet.</a:t>
            </a:r>
          </a:p>
          <a:p>
            <a:r>
              <a:rPr lang="nb-NO" sz="1200" dirty="0">
                <a:solidFill>
                  <a:schemeClr val="tx1">
                    <a:lumMod val="50000"/>
                    <a:lumOff val="50000"/>
                  </a:schemeClr>
                </a:solidFill>
              </a:rPr>
              <a:t>Prisen </a:t>
            </a:r>
            <a:r>
              <a:rPr lang="nb-NO" sz="1200" b="1" dirty="0">
                <a:solidFill>
                  <a:schemeClr val="tx1">
                    <a:lumMod val="50000"/>
                    <a:lumOff val="50000"/>
                  </a:schemeClr>
                </a:solidFill>
              </a:rPr>
              <a:t>«Årets bærekraftprosjekt» </a:t>
            </a:r>
            <a:r>
              <a:rPr lang="nb-NO" sz="1200" dirty="0">
                <a:solidFill>
                  <a:schemeClr val="tx1">
                    <a:lumMod val="50000"/>
                    <a:lumOff val="50000"/>
                  </a:schemeClr>
                </a:solidFill>
              </a:rPr>
              <a:t>har som formål å fremme et prosjekt eller en bedrift som har klart å gjøre en intern forbedring innen bærekraftig utvikling som andre industribedrifter i Innlandet kan lære av. Det kan være et team, et prosjekt, en avdeling eller hele bedriften. Det er opp til DEG og DIN bedrift å nominere de dere synes fortjener en slik pris.</a:t>
            </a:r>
          </a:p>
          <a:p>
            <a:br>
              <a:rPr lang="nb-NO" sz="1200" b="1" dirty="0">
                <a:solidFill>
                  <a:schemeClr val="tx1">
                    <a:lumMod val="50000"/>
                    <a:lumOff val="50000"/>
                  </a:schemeClr>
                </a:solidFill>
              </a:rPr>
            </a:br>
            <a:r>
              <a:rPr lang="nb-NO" sz="1200" b="1" dirty="0">
                <a:solidFill>
                  <a:schemeClr val="tx1">
                    <a:lumMod val="50000"/>
                    <a:lumOff val="50000"/>
                  </a:schemeClr>
                </a:solidFill>
              </a:rPr>
              <a:t>Kriteriene er:</a:t>
            </a:r>
          </a:p>
          <a:p>
            <a:pPr marL="171450" indent="-171450">
              <a:buFont typeface="Arial" panose="020B0604020202020204" pitchFamily="34" charset="0"/>
              <a:buChar char="•"/>
            </a:pPr>
            <a:r>
              <a:rPr lang="nb-NO" sz="1200" dirty="0">
                <a:solidFill>
                  <a:schemeClr val="tx1">
                    <a:lumMod val="50000"/>
                    <a:lumOff val="50000"/>
                  </a:schemeClr>
                </a:solidFill>
              </a:rPr>
              <a:t>Et forbedringsprosjekt som gjenspeiler </a:t>
            </a:r>
            <a:r>
              <a:rPr lang="nb-NO" sz="1200" b="1" dirty="0">
                <a:solidFill>
                  <a:schemeClr val="tx1">
                    <a:lumMod val="50000"/>
                    <a:lumOff val="50000"/>
                  </a:schemeClr>
                </a:solidFill>
              </a:rPr>
              <a:t>minimum et av </a:t>
            </a:r>
            <a:r>
              <a:rPr lang="nb-NO" sz="1200" b="1" dirty="0" err="1">
                <a:solidFill>
                  <a:schemeClr val="tx1">
                    <a:lumMod val="50000"/>
                    <a:lumOff val="50000"/>
                  </a:schemeClr>
                </a:solidFill>
              </a:rPr>
              <a:t>FN’s</a:t>
            </a:r>
            <a:r>
              <a:rPr lang="nb-NO" sz="1200" b="1" dirty="0">
                <a:solidFill>
                  <a:schemeClr val="tx1">
                    <a:lumMod val="50000"/>
                    <a:lumOff val="50000"/>
                  </a:schemeClr>
                </a:solidFill>
              </a:rPr>
              <a:t> 17 </a:t>
            </a:r>
            <a:r>
              <a:rPr lang="nb-NO" sz="1200" dirty="0">
                <a:solidFill>
                  <a:schemeClr val="tx1">
                    <a:lumMod val="50000"/>
                    <a:lumOff val="50000"/>
                  </a:schemeClr>
                </a:solidFill>
              </a:rPr>
              <a:t>bærekraftmål </a:t>
            </a:r>
          </a:p>
          <a:p>
            <a:pPr marL="171450" indent="-171450">
              <a:buFont typeface="Arial" panose="020B0604020202020204" pitchFamily="34" charset="0"/>
              <a:buChar char="•"/>
            </a:pPr>
            <a:r>
              <a:rPr lang="nb-NO" sz="1200" b="1" dirty="0">
                <a:solidFill>
                  <a:schemeClr val="tx1">
                    <a:lumMod val="50000"/>
                    <a:lumOff val="50000"/>
                  </a:schemeClr>
                </a:solidFill>
              </a:rPr>
              <a:t>Eksempler</a:t>
            </a:r>
            <a:r>
              <a:rPr lang="nb-NO" sz="1200" dirty="0">
                <a:solidFill>
                  <a:schemeClr val="tx1">
                    <a:lumMod val="50000"/>
                    <a:lumOff val="50000"/>
                  </a:schemeClr>
                </a:solidFill>
              </a:rPr>
              <a:t> på dette </a:t>
            </a:r>
            <a:r>
              <a:rPr lang="nb-NO" sz="1200" b="1" dirty="0">
                <a:solidFill>
                  <a:schemeClr val="tx1">
                    <a:lumMod val="50000"/>
                    <a:lumOff val="50000"/>
                  </a:schemeClr>
                </a:solidFill>
              </a:rPr>
              <a:t>kan</a:t>
            </a:r>
            <a:r>
              <a:rPr lang="nb-NO" sz="1200" dirty="0">
                <a:solidFill>
                  <a:schemeClr val="tx1">
                    <a:lumMod val="50000"/>
                    <a:lumOff val="50000"/>
                  </a:schemeClr>
                </a:solidFill>
              </a:rPr>
              <a:t> være. </a:t>
            </a:r>
          </a:p>
          <a:p>
            <a:pPr marL="628650" lvl="1" indent="-171450">
              <a:buFont typeface="Courier New" panose="02070309020205020404" pitchFamily="49" charset="0"/>
              <a:buChar char="o"/>
            </a:pPr>
            <a:r>
              <a:rPr lang="nb-NO" sz="1200" dirty="0">
                <a:solidFill>
                  <a:schemeClr val="tx1">
                    <a:lumMod val="50000"/>
                    <a:lumOff val="50000"/>
                  </a:schemeClr>
                </a:solidFill>
              </a:rPr>
              <a:t>Fokus på økt mangfold eller intern kompetanse</a:t>
            </a:r>
          </a:p>
          <a:p>
            <a:pPr marL="628650" lvl="1" indent="-171450">
              <a:buFont typeface="Courier New" panose="02070309020205020404" pitchFamily="49" charset="0"/>
              <a:buChar char="o"/>
            </a:pPr>
            <a:r>
              <a:rPr lang="nb-NO" sz="1200" dirty="0">
                <a:solidFill>
                  <a:schemeClr val="tx1">
                    <a:lumMod val="50000"/>
                    <a:lumOff val="50000"/>
                  </a:schemeClr>
                </a:solidFill>
              </a:rPr>
              <a:t>Overgang til mer miljøvennlige råvarer eller produkter, redusert avfallshåndtering/utslipp, resirkulering</a:t>
            </a:r>
          </a:p>
          <a:p>
            <a:pPr marL="171450" indent="-171450">
              <a:buFont typeface="Arial" panose="020B0604020202020204" pitchFamily="34" charset="0"/>
              <a:buChar char="•"/>
            </a:pPr>
            <a:r>
              <a:rPr lang="nb-NO" sz="1200" dirty="0">
                <a:solidFill>
                  <a:schemeClr val="tx1">
                    <a:lumMod val="50000"/>
                    <a:lumOff val="50000"/>
                  </a:schemeClr>
                </a:solidFill>
              </a:rPr>
              <a:t>Bærekraftprosjektet må dokumentere en forbedring gjerne med tillegg av mål/aksjoner</a:t>
            </a:r>
          </a:p>
          <a:p>
            <a:endParaRPr lang="nb-NO" sz="1200" b="1" dirty="0">
              <a:solidFill>
                <a:schemeClr val="tx1">
                  <a:lumMod val="50000"/>
                  <a:lumOff val="50000"/>
                </a:schemeClr>
              </a:solidFill>
            </a:endParaRPr>
          </a:p>
          <a:p>
            <a:r>
              <a:rPr lang="nb-NO" sz="1200" b="1" dirty="0">
                <a:solidFill>
                  <a:schemeClr val="tx1">
                    <a:lumMod val="50000"/>
                    <a:lumOff val="50000"/>
                  </a:schemeClr>
                </a:solidFill>
              </a:rPr>
              <a:t>Hvordan søker man?</a:t>
            </a:r>
            <a:br>
              <a:rPr lang="nb-NO" sz="1200" dirty="0">
                <a:solidFill>
                  <a:schemeClr val="tx1">
                    <a:lumMod val="50000"/>
                    <a:lumOff val="50000"/>
                  </a:schemeClr>
                </a:solidFill>
              </a:rPr>
            </a:br>
            <a:r>
              <a:rPr lang="nb-NO" sz="1200" dirty="0">
                <a:solidFill>
                  <a:schemeClr val="tx1">
                    <a:lumMod val="50000"/>
                    <a:lumOff val="50000"/>
                  </a:schemeClr>
                </a:solidFill>
              </a:rPr>
              <a:t>For å delta i utvelgelsen må dere søke via søknadsskjemaet på de to neste sidene.</a:t>
            </a:r>
          </a:p>
          <a:p>
            <a:r>
              <a:rPr lang="nb-NO" sz="1200" dirty="0">
                <a:solidFill>
                  <a:schemeClr val="tx1">
                    <a:lumMod val="50000"/>
                    <a:lumOff val="50000"/>
                  </a:schemeClr>
                </a:solidFill>
              </a:rPr>
              <a:t>Søknadsskjemaet fylles ut og sendes inn innen 3. september til:</a:t>
            </a:r>
            <a:br>
              <a:rPr lang="nb-NO" sz="1200" dirty="0">
                <a:solidFill>
                  <a:schemeClr val="tx1">
                    <a:lumMod val="50000"/>
                    <a:lumOff val="50000"/>
                  </a:schemeClr>
                </a:solidFill>
              </a:rPr>
            </a:br>
            <a:r>
              <a:rPr lang="nb-NO" sz="1200" dirty="0">
                <a:solidFill>
                  <a:schemeClr val="tx1">
                    <a:lumMod val="50000"/>
                    <a:lumOff val="50000"/>
                  </a:schemeClr>
                </a:solidFill>
                <a:hlinkClick r:id="rId3"/>
              </a:rPr>
              <a:t>post@nce-manufacturing.no</a:t>
            </a:r>
            <a:endParaRPr lang="nb-NO" sz="1200" dirty="0">
              <a:solidFill>
                <a:schemeClr val="tx1">
                  <a:lumMod val="50000"/>
                  <a:lumOff val="50000"/>
                </a:schemeClr>
              </a:solidFill>
            </a:endParaRPr>
          </a:p>
          <a:p>
            <a:r>
              <a:rPr lang="nb-NO" sz="1200" u="sng" dirty="0">
                <a:solidFill>
                  <a:schemeClr val="tx1">
                    <a:lumMod val="50000"/>
                    <a:lumOff val="50000"/>
                  </a:schemeClr>
                </a:solidFill>
              </a:rPr>
              <a:t>Husk høyoppløselig bilde av </a:t>
            </a:r>
            <a:r>
              <a:rPr lang="nb-NO" sz="1200" u="sng">
                <a:solidFill>
                  <a:schemeClr val="tx1">
                    <a:lumMod val="50000"/>
                    <a:lumOff val="50000"/>
                  </a:schemeClr>
                </a:solidFill>
              </a:rPr>
              <a:t>prosjektinnholdet/de nominerte</a:t>
            </a:r>
            <a:endParaRPr lang="nb-NO" sz="1200" u="sng" dirty="0">
              <a:solidFill>
                <a:schemeClr val="tx1">
                  <a:lumMod val="50000"/>
                  <a:lumOff val="50000"/>
                </a:schemeClr>
              </a:solidFill>
            </a:endParaRPr>
          </a:p>
          <a:p>
            <a:r>
              <a:rPr lang="nb-NO" sz="1200" dirty="0">
                <a:solidFill>
                  <a:schemeClr val="tx1">
                    <a:lumMod val="50000"/>
                    <a:lumOff val="50000"/>
                  </a:schemeClr>
                </a:solidFill>
              </a:rPr>
              <a:t>For ytterligere informasjon, kontakt: </a:t>
            </a:r>
            <a:r>
              <a:rPr lang="nb-NO" sz="1200" dirty="0">
                <a:solidFill>
                  <a:schemeClr val="tx1">
                    <a:lumMod val="50000"/>
                    <a:lumOff val="50000"/>
                  </a:schemeClr>
                </a:solidFill>
                <a:hlinkClick r:id="rId3"/>
              </a:rPr>
              <a:t>post@nce-manufacturing.no</a:t>
            </a:r>
            <a:endParaRPr lang="nb-NO" sz="1200" dirty="0">
              <a:solidFill>
                <a:schemeClr val="tx1">
                  <a:lumMod val="50000"/>
                  <a:lumOff val="50000"/>
                </a:schemeClr>
              </a:solidFill>
            </a:endParaRPr>
          </a:p>
          <a:p>
            <a:r>
              <a:rPr lang="nb-NO" sz="1200" dirty="0">
                <a:solidFill>
                  <a:schemeClr val="tx1">
                    <a:lumMod val="50000"/>
                    <a:lumOff val="50000"/>
                  </a:schemeClr>
                </a:solidFill>
              </a:rPr>
              <a:t>Les mer på www.ncemanufacturing.no</a:t>
            </a:r>
          </a:p>
          <a:p>
            <a:endParaRPr lang="nb-NO" sz="1200" dirty="0">
              <a:solidFill>
                <a:schemeClr val="tx1">
                  <a:lumMod val="50000"/>
                  <a:lumOff val="50000"/>
                </a:schemeClr>
              </a:solidFill>
            </a:endParaRPr>
          </a:p>
          <a:p>
            <a:br>
              <a:rPr lang="nb-NO" sz="1200" dirty="0">
                <a:solidFill>
                  <a:schemeClr val="tx1">
                    <a:lumMod val="50000"/>
                    <a:lumOff val="50000"/>
                  </a:schemeClr>
                </a:solidFill>
              </a:rPr>
            </a:br>
            <a:endParaRPr lang="nb-NO" sz="1200" dirty="0">
              <a:solidFill>
                <a:schemeClr val="tx1">
                  <a:lumMod val="50000"/>
                  <a:lumOff val="50000"/>
                </a:schemeClr>
              </a:solidFill>
            </a:endParaRPr>
          </a:p>
        </p:txBody>
      </p:sp>
      <p:pic>
        <p:nvPicPr>
          <p:cNvPr id="8" name="Bilde 7"/>
          <p:cNvPicPr>
            <a:picLocks noChangeAspect="1"/>
          </p:cNvPicPr>
          <p:nvPr/>
        </p:nvPicPr>
        <p:blipFill>
          <a:blip r:embed="rId4"/>
          <a:stretch>
            <a:fillRect/>
          </a:stretch>
        </p:blipFill>
        <p:spPr>
          <a:xfrm>
            <a:off x="7092280" y="83193"/>
            <a:ext cx="544666" cy="57189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392"/>
            <a:ext cx="7772400" cy="1470025"/>
          </a:xfrm>
        </p:spPr>
        <p:txBody>
          <a:bodyPr>
            <a:normAutofit/>
          </a:bodyPr>
          <a:lstStyle/>
          <a:p>
            <a:r>
              <a:rPr lang="nb-NO" sz="4000" dirty="0">
                <a:solidFill>
                  <a:schemeClr val="tx1">
                    <a:lumMod val="50000"/>
                    <a:lumOff val="50000"/>
                  </a:schemeClr>
                </a:solidFill>
              </a:rPr>
              <a:t>Årets </a:t>
            </a:r>
            <a:r>
              <a:rPr lang="nb-NO" sz="4000" dirty="0" err="1">
                <a:solidFill>
                  <a:schemeClr val="tx1">
                    <a:lumMod val="50000"/>
                    <a:lumOff val="50000"/>
                  </a:schemeClr>
                </a:solidFill>
              </a:rPr>
              <a:t>bærekarftprosjekt</a:t>
            </a:r>
            <a:endParaRPr lang="nb-NO" sz="4000" dirty="0">
              <a:solidFill>
                <a:schemeClr val="tx1">
                  <a:lumMod val="50000"/>
                  <a:lumOff val="50000"/>
                </a:schemeClr>
              </a:solidFill>
            </a:endParaRPr>
          </a:p>
        </p:txBody>
      </p:sp>
      <p:sp>
        <p:nvSpPr>
          <p:cNvPr id="23" name="TextBox 22"/>
          <p:cNvSpPr txBox="1"/>
          <p:nvPr/>
        </p:nvSpPr>
        <p:spPr>
          <a:xfrm>
            <a:off x="924784" y="1844824"/>
            <a:ext cx="5447415" cy="2492990"/>
          </a:xfrm>
          <a:prstGeom prst="rect">
            <a:avLst/>
          </a:prstGeom>
          <a:noFill/>
          <a:ln w="19050">
            <a:solidFill>
              <a:schemeClr val="tx1"/>
            </a:solidFill>
          </a:ln>
        </p:spPr>
        <p:txBody>
          <a:bodyPr wrap="square" rtlCol="0">
            <a:spAutoFit/>
          </a:bodyPr>
          <a:lstStyle/>
          <a:p>
            <a:r>
              <a:rPr lang="nb-NO" sz="1200" dirty="0">
                <a:solidFill>
                  <a:schemeClr val="tx1">
                    <a:lumMod val="50000"/>
                    <a:lumOff val="50000"/>
                  </a:schemeClr>
                </a:solidFill>
              </a:rPr>
              <a:t>Navn på den/de nominerte:</a:t>
            </a:r>
          </a:p>
          <a:p>
            <a:endParaRPr lang="nb-NO" sz="1200" dirty="0">
              <a:solidFill>
                <a:schemeClr val="tx1">
                  <a:lumMod val="50000"/>
                  <a:lumOff val="50000"/>
                </a:schemeClr>
              </a:solidFill>
            </a:endParaRPr>
          </a:p>
          <a:p>
            <a:r>
              <a:rPr lang="nb-NO" sz="1200" dirty="0">
                <a:solidFill>
                  <a:schemeClr val="tx1">
                    <a:lumMod val="50000"/>
                    <a:lumOff val="50000"/>
                  </a:schemeClr>
                </a:solidFill>
              </a:rPr>
              <a:t>____________________________________________</a:t>
            </a:r>
          </a:p>
          <a:p>
            <a:endParaRPr lang="nb-NO" sz="1200" dirty="0">
              <a:solidFill>
                <a:schemeClr val="tx1">
                  <a:lumMod val="50000"/>
                  <a:lumOff val="50000"/>
                </a:schemeClr>
              </a:solidFill>
            </a:endParaRPr>
          </a:p>
          <a:p>
            <a:r>
              <a:rPr lang="nb-NO" sz="1200" dirty="0">
                <a:solidFill>
                  <a:schemeClr val="tx1">
                    <a:lumMod val="50000"/>
                    <a:lumOff val="50000"/>
                  </a:schemeClr>
                </a:solidFill>
              </a:rPr>
              <a:t>Selskap:</a:t>
            </a:r>
          </a:p>
          <a:p>
            <a:endParaRPr lang="nb-NO" sz="1200" dirty="0">
              <a:solidFill>
                <a:schemeClr val="tx1">
                  <a:lumMod val="50000"/>
                  <a:lumOff val="50000"/>
                </a:schemeClr>
              </a:solidFill>
            </a:endParaRPr>
          </a:p>
          <a:p>
            <a:r>
              <a:rPr lang="nb-NO" sz="1200" dirty="0">
                <a:solidFill>
                  <a:schemeClr val="tx1">
                    <a:lumMod val="50000"/>
                    <a:lumOff val="50000"/>
                  </a:schemeClr>
                </a:solidFill>
              </a:rPr>
              <a:t>____________________________________________</a:t>
            </a:r>
          </a:p>
          <a:p>
            <a:endParaRPr lang="nb-NO" sz="1200" dirty="0">
              <a:solidFill>
                <a:schemeClr val="tx1">
                  <a:lumMod val="50000"/>
                  <a:lumOff val="50000"/>
                </a:schemeClr>
              </a:solidFill>
            </a:endParaRPr>
          </a:p>
          <a:p>
            <a:r>
              <a:rPr lang="nb-NO" sz="1200" dirty="0">
                <a:solidFill>
                  <a:schemeClr val="tx1">
                    <a:lumMod val="50000"/>
                    <a:lumOff val="50000"/>
                  </a:schemeClr>
                </a:solidFill>
              </a:rPr>
              <a:t>Stilling/avdeling:</a:t>
            </a:r>
          </a:p>
          <a:p>
            <a:endParaRPr lang="nb-NO" sz="1200" dirty="0">
              <a:solidFill>
                <a:schemeClr val="tx1">
                  <a:lumMod val="50000"/>
                  <a:lumOff val="50000"/>
                </a:schemeClr>
              </a:solidFill>
            </a:endParaRPr>
          </a:p>
          <a:p>
            <a:r>
              <a:rPr lang="nb-NO" sz="1200" dirty="0">
                <a:solidFill>
                  <a:schemeClr val="tx1">
                    <a:lumMod val="50000"/>
                    <a:lumOff val="50000"/>
                  </a:schemeClr>
                </a:solidFill>
              </a:rPr>
              <a:t>____________________________________________</a:t>
            </a:r>
          </a:p>
          <a:p>
            <a:endParaRPr lang="nb-NO" sz="1200" dirty="0"/>
          </a:p>
          <a:p>
            <a:endParaRPr lang="nb-NO" sz="1200" dirty="0"/>
          </a:p>
        </p:txBody>
      </p:sp>
      <p:pic>
        <p:nvPicPr>
          <p:cNvPr id="6" name="Bilde 5">
            <a:extLst>
              <a:ext uri="{FF2B5EF4-FFF2-40B4-BE49-F238E27FC236}">
                <a16:creationId xmlns:a16="http://schemas.microsoft.com/office/drawing/2014/main" id="{EFE1CCF4-2DAA-4E5D-90A7-1C15662AD9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91" y="-25331"/>
            <a:ext cx="1537374" cy="1537374"/>
          </a:xfrm>
          <a:prstGeom prst="rect">
            <a:avLst/>
          </a:prstGeom>
        </p:spPr>
      </p:pic>
      <p:pic>
        <p:nvPicPr>
          <p:cNvPr id="12" name="Bilde 11">
            <a:extLst>
              <a:ext uri="{FF2B5EF4-FFF2-40B4-BE49-F238E27FC236}">
                <a16:creationId xmlns:a16="http://schemas.microsoft.com/office/drawing/2014/main" id="{8AB19ED7-EE66-419F-9B96-6C463FC344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5" y="0"/>
            <a:ext cx="1537374" cy="1537374"/>
          </a:xfrm>
          <a:prstGeom prst="rect">
            <a:avLst/>
          </a:prstGeom>
        </p:spPr>
      </p:pic>
      <p:sp>
        <p:nvSpPr>
          <p:cNvPr id="8" name="TextBox 22">
            <a:extLst>
              <a:ext uri="{FF2B5EF4-FFF2-40B4-BE49-F238E27FC236}">
                <a16:creationId xmlns:a16="http://schemas.microsoft.com/office/drawing/2014/main" id="{85BDD797-7B3C-4B75-9BF4-0D3E118ABC59}"/>
              </a:ext>
            </a:extLst>
          </p:cNvPr>
          <p:cNvSpPr txBox="1"/>
          <p:nvPr/>
        </p:nvSpPr>
        <p:spPr>
          <a:xfrm>
            <a:off x="899592" y="5338152"/>
            <a:ext cx="3600400" cy="1384995"/>
          </a:xfrm>
          <a:prstGeom prst="rect">
            <a:avLst/>
          </a:prstGeom>
          <a:noFill/>
        </p:spPr>
        <p:txBody>
          <a:bodyPr wrap="square" rtlCol="0">
            <a:spAutoFit/>
          </a:bodyPr>
          <a:lstStyle/>
          <a:p>
            <a:r>
              <a:rPr lang="nb-NO" sz="1200" dirty="0">
                <a:solidFill>
                  <a:schemeClr val="tx1">
                    <a:lumMod val="50000"/>
                    <a:lumOff val="50000"/>
                  </a:schemeClr>
                </a:solidFill>
              </a:rPr>
              <a:t>Kontaktinfo på deg som nominerer:</a:t>
            </a:r>
            <a:br>
              <a:rPr lang="nb-NO" sz="1200" dirty="0">
                <a:solidFill>
                  <a:schemeClr val="tx1">
                    <a:lumMod val="50000"/>
                    <a:lumOff val="50000"/>
                  </a:schemeClr>
                </a:solidFill>
              </a:rPr>
            </a:br>
            <a:r>
              <a:rPr lang="nb-NO" sz="1200" dirty="0">
                <a:solidFill>
                  <a:schemeClr val="tx1">
                    <a:lumMod val="50000"/>
                    <a:lumOff val="50000"/>
                  </a:schemeClr>
                </a:solidFill>
              </a:rPr>
              <a:t>Navn:</a:t>
            </a:r>
            <a:br>
              <a:rPr lang="nb-NO" sz="1200" dirty="0">
                <a:solidFill>
                  <a:schemeClr val="tx1">
                    <a:lumMod val="50000"/>
                    <a:lumOff val="50000"/>
                  </a:schemeClr>
                </a:solidFill>
              </a:rPr>
            </a:br>
            <a:r>
              <a:rPr lang="nb-NO" sz="1200" dirty="0">
                <a:solidFill>
                  <a:schemeClr val="tx1">
                    <a:lumMod val="50000"/>
                    <a:lumOff val="50000"/>
                  </a:schemeClr>
                </a:solidFill>
              </a:rPr>
              <a:t>Stilling:</a:t>
            </a:r>
            <a:br>
              <a:rPr lang="nb-NO" sz="1200" dirty="0">
                <a:solidFill>
                  <a:schemeClr val="tx1">
                    <a:lumMod val="50000"/>
                    <a:lumOff val="50000"/>
                  </a:schemeClr>
                </a:solidFill>
              </a:rPr>
            </a:br>
            <a:r>
              <a:rPr lang="nb-NO" sz="1200" dirty="0">
                <a:solidFill>
                  <a:schemeClr val="tx1">
                    <a:lumMod val="50000"/>
                    <a:lumOff val="50000"/>
                  </a:schemeClr>
                </a:solidFill>
              </a:rPr>
              <a:t>Telefon:</a:t>
            </a:r>
            <a:br>
              <a:rPr lang="nb-NO" sz="1200" dirty="0">
                <a:solidFill>
                  <a:schemeClr val="tx1">
                    <a:lumMod val="50000"/>
                    <a:lumOff val="50000"/>
                  </a:schemeClr>
                </a:solidFill>
              </a:rPr>
            </a:br>
            <a:r>
              <a:rPr lang="nb-NO" sz="1200" dirty="0">
                <a:solidFill>
                  <a:schemeClr val="tx1">
                    <a:lumMod val="50000"/>
                    <a:lumOff val="50000"/>
                  </a:schemeClr>
                </a:solidFill>
              </a:rPr>
              <a:t>Email:</a:t>
            </a:r>
          </a:p>
          <a:p>
            <a:endParaRPr lang="nb-NO" sz="1200" dirty="0"/>
          </a:p>
          <a:p>
            <a:endParaRPr lang="nb-NO" sz="1200" dirty="0"/>
          </a:p>
        </p:txBody>
      </p:sp>
      <p:pic>
        <p:nvPicPr>
          <p:cNvPr id="9" name="Bilde 8"/>
          <p:cNvPicPr>
            <a:picLocks noChangeAspect="1"/>
          </p:cNvPicPr>
          <p:nvPr/>
        </p:nvPicPr>
        <p:blipFill>
          <a:blip r:embed="rId4"/>
          <a:stretch>
            <a:fillRect/>
          </a:stretch>
        </p:blipFill>
        <p:spPr>
          <a:xfrm>
            <a:off x="7081612" y="162883"/>
            <a:ext cx="544666" cy="571899"/>
          </a:xfrm>
          <a:prstGeom prst="rect">
            <a:avLst/>
          </a:prstGeom>
        </p:spPr>
      </p:pic>
    </p:spTree>
    <p:extLst>
      <p:ext uri="{BB962C8B-B14F-4D97-AF65-F5344CB8AC3E}">
        <p14:creationId xmlns:p14="http://schemas.microsoft.com/office/powerpoint/2010/main" val="3547033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392"/>
            <a:ext cx="7772400" cy="1470025"/>
          </a:xfrm>
        </p:spPr>
        <p:txBody>
          <a:bodyPr>
            <a:normAutofit/>
          </a:bodyPr>
          <a:lstStyle/>
          <a:p>
            <a:r>
              <a:rPr lang="nb-NO" sz="4000" dirty="0">
                <a:solidFill>
                  <a:schemeClr val="tx1">
                    <a:lumMod val="50000"/>
                    <a:lumOff val="50000"/>
                  </a:schemeClr>
                </a:solidFill>
              </a:rPr>
              <a:t>Årets bærekraftprosjekt</a:t>
            </a:r>
          </a:p>
        </p:txBody>
      </p:sp>
      <p:pic>
        <p:nvPicPr>
          <p:cNvPr id="6" name="Bilde 5">
            <a:extLst>
              <a:ext uri="{FF2B5EF4-FFF2-40B4-BE49-F238E27FC236}">
                <a16:creationId xmlns:a16="http://schemas.microsoft.com/office/drawing/2014/main" id="{EFE1CCF4-2DAA-4E5D-90A7-1C15662AD9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91" y="-25331"/>
            <a:ext cx="1537374" cy="1537374"/>
          </a:xfrm>
          <a:prstGeom prst="rect">
            <a:avLst/>
          </a:prstGeom>
        </p:spPr>
      </p:pic>
      <p:pic>
        <p:nvPicPr>
          <p:cNvPr id="12" name="Bilde 11">
            <a:extLst>
              <a:ext uri="{FF2B5EF4-FFF2-40B4-BE49-F238E27FC236}">
                <a16:creationId xmlns:a16="http://schemas.microsoft.com/office/drawing/2014/main" id="{8AB19ED7-EE66-419F-9B96-6C463FC344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5" y="0"/>
            <a:ext cx="1537374" cy="1537374"/>
          </a:xfrm>
          <a:prstGeom prst="rect">
            <a:avLst/>
          </a:prstGeom>
        </p:spPr>
      </p:pic>
      <p:sp>
        <p:nvSpPr>
          <p:cNvPr id="13" name="TekstSylinder 12">
            <a:extLst>
              <a:ext uri="{FF2B5EF4-FFF2-40B4-BE49-F238E27FC236}">
                <a16:creationId xmlns:a16="http://schemas.microsoft.com/office/drawing/2014/main" id="{DB8850F1-7047-4D34-B18B-791C0E42845C}"/>
              </a:ext>
            </a:extLst>
          </p:cNvPr>
          <p:cNvSpPr txBox="1"/>
          <p:nvPr/>
        </p:nvSpPr>
        <p:spPr>
          <a:xfrm>
            <a:off x="1115616" y="1772816"/>
            <a:ext cx="7056784" cy="2677656"/>
          </a:xfrm>
          <a:prstGeom prst="rect">
            <a:avLst/>
          </a:prstGeom>
          <a:noFill/>
        </p:spPr>
        <p:txBody>
          <a:bodyPr wrap="square" rtlCol="0">
            <a:spAutoFit/>
          </a:bodyPr>
          <a:lstStyle/>
          <a:p>
            <a:r>
              <a:rPr lang="nb-NO" sz="1200" dirty="0">
                <a:solidFill>
                  <a:schemeClr val="tx1">
                    <a:lumMod val="50000"/>
                    <a:lumOff val="50000"/>
                  </a:schemeClr>
                </a:solidFill>
              </a:rPr>
              <a:t>Her utdyper du hvorfor de nominerte fortjener å få prisen som «Årets bærekraftprosjekt 2021» basert på kriteriene:</a:t>
            </a:r>
            <a:br>
              <a:rPr lang="nb-NO" sz="1200" dirty="0">
                <a:solidFill>
                  <a:schemeClr val="tx1">
                    <a:lumMod val="50000"/>
                    <a:lumOff val="50000"/>
                  </a:schemeClr>
                </a:solidFill>
              </a:rPr>
            </a:br>
            <a:br>
              <a:rPr lang="nb-NO" sz="1200" dirty="0">
                <a:solidFill>
                  <a:schemeClr val="tx1">
                    <a:lumMod val="50000"/>
                    <a:lumOff val="50000"/>
                  </a:schemeClr>
                </a:solidFill>
              </a:rPr>
            </a:br>
            <a:br>
              <a:rPr lang="nb-NO" sz="1200" dirty="0">
                <a:solidFill>
                  <a:schemeClr val="tx1">
                    <a:lumMod val="50000"/>
                    <a:lumOff val="50000"/>
                  </a:schemeClr>
                </a:solidFill>
              </a:rPr>
            </a:br>
            <a:br>
              <a:rPr lang="nb-NO" sz="1200" dirty="0">
                <a:solidFill>
                  <a:schemeClr val="tx1">
                    <a:lumMod val="50000"/>
                    <a:lumOff val="50000"/>
                  </a:schemeClr>
                </a:solidFill>
              </a:rPr>
            </a:br>
            <a:br>
              <a:rPr lang="nb-NO" sz="1200" dirty="0">
                <a:solidFill>
                  <a:schemeClr val="tx1">
                    <a:lumMod val="50000"/>
                    <a:lumOff val="50000"/>
                  </a:schemeClr>
                </a:solidFill>
              </a:rPr>
            </a:br>
            <a:br>
              <a:rPr lang="nb-NO" sz="1200" dirty="0">
                <a:solidFill>
                  <a:schemeClr val="tx1">
                    <a:lumMod val="50000"/>
                    <a:lumOff val="50000"/>
                  </a:schemeClr>
                </a:solidFill>
              </a:rPr>
            </a:br>
            <a:br>
              <a:rPr lang="nb-NO" sz="1200" dirty="0">
                <a:solidFill>
                  <a:schemeClr val="tx1">
                    <a:lumMod val="50000"/>
                    <a:lumOff val="50000"/>
                  </a:schemeClr>
                </a:solidFill>
              </a:rPr>
            </a:br>
            <a:br>
              <a:rPr lang="nb-NO" sz="1200" dirty="0">
                <a:solidFill>
                  <a:schemeClr val="tx1">
                    <a:lumMod val="50000"/>
                    <a:lumOff val="50000"/>
                  </a:schemeClr>
                </a:solidFill>
              </a:rPr>
            </a:br>
            <a:br>
              <a:rPr lang="nb-NO" sz="1200" dirty="0">
                <a:solidFill>
                  <a:schemeClr val="tx1">
                    <a:lumMod val="50000"/>
                    <a:lumOff val="50000"/>
                  </a:schemeClr>
                </a:solidFill>
              </a:rPr>
            </a:br>
            <a:br>
              <a:rPr lang="nb-NO" sz="1200" dirty="0">
                <a:solidFill>
                  <a:schemeClr val="tx1">
                    <a:lumMod val="50000"/>
                    <a:lumOff val="50000"/>
                  </a:schemeClr>
                </a:solidFill>
              </a:rPr>
            </a:br>
            <a:br>
              <a:rPr lang="nb-NO" sz="1200" dirty="0">
                <a:solidFill>
                  <a:schemeClr val="tx1">
                    <a:lumMod val="50000"/>
                    <a:lumOff val="50000"/>
                  </a:schemeClr>
                </a:solidFill>
              </a:rPr>
            </a:br>
            <a:br>
              <a:rPr lang="nb-NO" sz="1200" dirty="0">
                <a:solidFill>
                  <a:schemeClr val="tx1">
                    <a:lumMod val="50000"/>
                    <a:lumOff val="50000"/>
                  </a:schemeClr>
                </a:solidFill>
              </a:rPr>
            </a:br>
            <a:endParaRPr lang="nb-NO" sz="1200" dirty="0">
              <a:solidFill>
                <a:schemeClr val="tx1">
                  <a:lumMod val="50000"/>
                  <a:lumOff val="50000"/>
                </a:schemeClr>
              </a:solidFill>
            </a:endParaRPr>
          </a:p>
        </p:txBody>
      </p:sp>
      <p:pic>
        <p:nvPicPr>
          <p:cNvPr id="7" name="Bilde 6"/>
          <p:cNvPicPr>
            <a:picLocks noChangeAspect="1"/>
          </p:cNvPicPr>
          <p:nvPr/>
        </p:nvPicPr>
        <p:blipFill>
          <a:blip r:embed="rId4"/>
          <a:stretch>
            <a:fillRect/>
          </a:stretch>
        </p:blipFill>
        <p:spPr>
          <a:xfrm>
            <a:off x="7092280" y="116633"/>
            <a:ext cx="480053" cy="504056"/>
          </a:xfrm>
          <a:prstGeom prst="rect">
            <a:avLst/>
          </a:prstGeom>
        </p:spPr>
      </p:pic>
    </p:spTree>
    <p:extLst>
      <p:ext uri="{BB962C8B-B14F-4D97-AF65-F5344CB8AC3E}">
        <p14:creationId xmlns:p14="http://schemas.microsoft.com/office/powerpoint/2010/main" val="32083628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7ABF26AC486F504E990A5F81C179AD60" ma:contentTypeVersion="12" ma:contentTypeDescription="Opprett et nytt dokument." ma:contentTypeScope="" ma:versionID="9972d3c6c39c97e6d0b3003915068e58">
  <xsd:schema xmlns:xsd="http://www.w3.org/2001/XMLSchema" xmlns:xs="http://www.w3.org/2001/XMLSchema" xmlns:p="http://schemas.microsoft.com/office/2006/metadata/properties" xmlns:ns2="6dd6f66d-8236-405b-baa8-4093269fb226" xmlns:ns3="34850880-5424-4f70-855a-f2d05615e25b" targetNamespace="http://schemas.microsoft.com/office/2006/metadata/properties" ma:root="true" ma:fieldsID="47d5b1ca88b1b0d199220dbc0871bb50" ns2:_="" ns3:_="">
    <xsd:import namespace="6dd6f66d-8236-405b-baa8-4093269fb226"/>
    <xsd:import namespace="34850880-5424-4f70-855a-f2d05615e25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d6f66d-8236-405b-baa8-4093269fb226"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4850880-5424-4f70-855a-f2d05615e25b" elementFormDefault="qualified">
    <xsd:import namespace="http://schemas.microsoft.com/office/2006/documentManagement/types"/>
    <xsd:import namespace="http://schemas.microsoft.com/office/infopath/2007/PartnerControls"/>
    <xsd:element name="SharedWithUsers" ma:index="14"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9189EFB-F24E-4163-A342-AFE532D03A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d6f66d-8236-405b-baa8-4093269fb226"/>
    <ds:schemaRef ds:uri="34850880-5424-4f70-855a-f2d05615e2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C337877-A948-4C86-8872-91C5471A34E3}">
  <ds:schemaRefs>
    <ds:schemaRef ds:uri="http://schemas.microsoft.com/sharepoint/v3/contenttype/forms"/>
  </ds:schemaRefs>
</ds:datastoreItem>
</file>

<file path=customXml/itemProps3.xml><?xml version="1.0" encoding="utf-8"?>
<ds:datastoreItem xmlns:ds="http://schemas.openxmlformats.org/officeDocument/2006/customXml" ds:itemID="{B07A1723-127E-4AAB-B63F-53B0F5908510}">
  <ds:schemaRefs>
    <ds:schemaRef ds:uri="http://schemas.microsoft.com/office/2006/documentManagement/types"/>
    <ds:schemaRef ds:uri="http://purl.org/dc/terms/"/>
    <ds:schemaRef ds:uri="http://purl.org/dc/dcmitype/"/>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34850880-5424-4f70-855a-f2d05615e25b"/>
    <ds:schemaRef ds:uri="6dd6f66d-8236-405b-baa8-4093269fb226"/>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2425</TotalTime>
  <Words>385</Words>
  <Application>Microsoft Office PowerPoint</Application>
  <PresentationFormat>Skjermfremvisning (4:3)</PresentationFormat>
  <Paragraphs>36</Paragraphs>
  <Slides>3</Slides>
  <Notes>2</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3</vt:i4>
      </vt:variant>
    </vt:vector>
  </HeadingPairs>
  <TitlesOfParts>
    <vt:vector size="7" baseType="lpstr">
      <vt:lpstr>Arial</vt:lpstr>
      <vt:lpstr>Calibri</vt:lpstr>
      <vt:lpstr>Courier New</vt:lpstr>
      <vt:lpstr>Office Theme</vt:lpstr>
      <vt:lpstr>Årets Bærekraftprosjekt</vt:lpstr>
      <vt:lpstr>Årets bærekarftprosjekt</vt:lpstr>
      <vt:lpstr>Årets bærekraftprosjekt</vt:lpstr>
    </vt:vector>
  </TitlesOfParts>
  <Company>Ernst &amp; Young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Årets Norske Lean Bedrift</dc:title>
  <dc:creator>Amland, Joachim</dc:creator>
  <cp:lastModifiedBy>Kristin Brovold</cp:lastModifiedBy>
  <cp:revision>46</cp:revision>
  <dcterms:created xsi:type="dcterms:W3CDTF">2011-03-31T17:07:12Z</dcterms:created>
  <dcterms:modified xsi:type="dcterms:W3CDTF">2021-06-22T16:48:13Z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0x0101007ABF26AC486F504E990A5F81C179AD60</vt:lpwstr>
  </property>
  <property fmtid="{D5CDD505-2E9C-101B-9397-08002B2CF9AE}" pid="3" name="AuthorIds_UIVersion_1024">
    <vt:lpwstr>14</vt:lpwstr>
  </property>
</Properties>
</file>